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0" r:id="rId3"/>
    <p:sldId id="285" r:id="rId4"/>
    <p:sldId id="283" r:id="rId5"/>
    <p:sldId id="282" r:id="rId6"/>
    <p:sldId id="284" r:id="rId7"/>
    <p:sldId id="257" r:id="rId8"/>
    <p:sldId id="261" r:id="rId9"/>
    <p:sldId id="281" r:id="rId10"/>
    <p:sldId id="291" r:id="rId11"/>
    <p:sldId id="259" r:id="rId12"/>
    <p:sldId id="302" r:id="rId13"/>
    <p:sldId id="287" r:id="rId14"/>
    <p:sldId id="288" r:id="rId15"/>
    <p:sldId id="289" r:id="rId16"/>
    <p:sldId id="290" r:id="rId17"/>
    <p:sldId id="275" r:id="rId18"/>
    <p:sldId id="30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p:cViewPr varScale="1">
        <p:scale>
          <a:sx n="116" d="100"/>
          <a:sy n="116" d="100"/>
        </p:scale>
        <p:origin x="14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Nutrition Management For Kidney Stones</a:t>
            </a:r>
            <a:endParaRPr lang="en-US" dirty="0"/>
          </a:p>
        </p:txBody>
      </p:sp>
      <p:sp>
        <p:nvSpPr>
          <p:cNvPr id="5" name="Subtitle 4"/>
          <p:cNvSpPr>
            <a:spLocks noGrp="1"/>
          </p:cNvSpPr>
          <p:nvPr>
            <p:ph type="subTitle" idx="1"/>
          </p:nvPr>
        </p:nvSpPr>
        <p:spPr/>
        <p:txBody>
          <a:bodyPr/>
          <a:lstStyle/>
          <a:p>
            <a:r>
              <a:rPr lang="en-US" dirty="0" smtClean="0">
                <a:solidFill>
                  <a:schemeClr val="tx2">
                    <a:lumMod val="75000"/>
                  </a:schemeClr>
                </a:solidFill>
              </a:rPr>
              <a:t>By </a:t>
            </a:r>
          </a:p>
          <a:p>
            <a:r>
              <a:rPr lang="en-US" i="1" dirty="0" smtClean="0">
                <a:solidFill>
                  <a:schemeClr val="tx2">
                    <a:lumMod val="75000"/>
                  </a:schemeClr>
                </a:solidFill>
              </a:rPr>
              <a:t>Aditi Shah MPH, RD – Registered Dietitian &amp; Health Coach</a:t>
            </a:r>
            <a:endParaRPr lang="en-US" i="1" dirty="0">
              <a:solidFill>
                <a:schemeClr val="tx2">
                  <a:lumMod val="75000"/>
                </a:schemeClr>
              </a:solidFill>
            </a:endParaRPr>
          </a:p>
        </p:txBody>
      </p:sp>
    </p:spTree>
    <p:extLst>
      <p:ext uri="{BB962C8B-B14F-4D97-AF65-F5344CB8AC3E}">
        <p14:creationId xmlns:p14="http://schemas.microsoft.com/office/powerpoint/2010/main" val="3973963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Home remedies for oxalate Stones</a:t>
            </a:r>
            <a:endParaRPr lang="en-US" dirty="0"/>
          </a:p>
        </p:txBody>
      </p:sp>
      <p:sp>
        <p:nvSpPr>
          <p:cNvPr id="3" name="Content Placeholder 2"/>
          <p:cNvSpPr>
            <a:spLocks noGrp="1"/>
          </p:cNvSpPr>
          <p:nvPr>
            <p:ph idx="1"/>
          </p:nvPr>
        </p:nvSpPr>
        <p:spPr>
          <a:xfrm>
            <a:off x="477592" y="914400"/>
            <a:ext cx="8229600" cy="5486400"/>
          </a:xfrm>
        </p:spPr>
        <p:txBody>
          <a:bodyPr>
            <a:normAutofit fontScale="92500" lnSpcReduction="10000"/>
          </a:bodyPr>
          <a:lstStyle/>
          <a:p>
            <a:r>
              <a:rPr lang="en-US" sz="2000" dirty="0" smtClean="0"/>
              <a:t>Sprouted Green- </a:t>
            </a:r>
            <a:r>
              <a:rPr lang="en-US" sz="2000" dirty="0"/>
              <a:t>May help reduce risk of kidney stones because sprouted grains have lower levels of </a:t>
            </a:r>
            <a:r>
              <a:rPr lang="en-US" sz="2000" dirty="0" err="1"/>
              <a:t>phytic</a:t>
            </a:r>
            <a:r>
              <a:rPr lang="en-US" sz="2000" dirty="0"/>
              <a:t> acid</a:t>
            </a:r>
            <a:r>
              <a:rPr lang="en-US" sz="2000" dirty="0" smtClean="0"/>
              <a:t>.</a:t>
            </a:r>
          </a:p>
          <a:p>
            <a:r>
              <a:rPr lang="en-US" sz="2000" dirty="0" smtClean="0"/>
              <a:t>Lady Finger ( okra )- Helps </a:t>
            </a:r>
            <a:r>
              <a:rPr lang="en-US" sz="2000" dirty="0"/>
              <a:t>bind excess toxins in bile acids and prevents crystallization of chemicals in the kidney</a:t>
            </a:r>
            <a:r>
              <a:rPr lang="en-US" sz="2000" dirty="0" smtClean="0"/>
              <a:t>.</a:t>
            </a:r>
          </a:p>
          <a:p>
            <a:r>
              <a:rPr lang="en-US" sz="2000" dirty="0"/>
              <a:t>Aloe Vera prevents deposition of free radicals and helps prevent formation of kidney stones. Regular consumption or aloe Vera juice helps in reducing kidney stones</a:t>
            </a:r>
            <a:r>
              <a:rPr lang="en-US" sz="2000" dirty="0" smtClean="0"/>
              <a:t>.</a:t>
            </a:r>
          </a:p>
          <a:p>
            <a:r>
              <a:rPr lang="en-US" sz="2000" dirty="0" smtClean="0"/>
              <a:t> Radish Leaves - Soak  </a:t>
            </a:r>
            <a:r>
              <a:rPr lang="en-US" sz="2000" dirty="0"/>
              <a:t>leaves in water and leave them overnight. Drink the water twice a day, preferably morning and evening after removing the leaves. Juice extracted from the leaves and consumed are also just as </a:t>
            </a:r>
            <a:r>
              <a:rPr lang="en-US" sz="2000" dirty="0" smtClean="0"/>
              <a:t>effective</a:t>
            </a:r>
          </a:p>
          <a:p>
            <a:r>
              <a:rPr lang="en-US" sz="2000" dirty="0"/>
              <a:t>Red Apple is one of the best </a:t>
            </a:r>
            <a:r>
              <a:rPr lang="en-US" sz="2000" dirty="0" smtClean="0"/>
              <a:t>anti oxidant </a:t>
            </a:r>
            <a:r>
              <a:rPr lang="en-US" sz="2000" dirty="0"/>
              <a:t>foods for effective dissolution of kidney stones</a:t>
            </a:r>
            <a:r>
              <a:rPr lang="en-US" sz="2000" dirty="0" smtClean="0"/>
              <a:t>.</a:t>
            </a:r>
          </a:p>
          <a:p>
            <a:r>
              <a:rPr lang="en-US" sz="2000" dirty="0"/>
              <a:t>Coconut water can be consumed several times a day for effectively treating kidney </a:t>
            </a:r>
            <a:r>
              <a:rPr lang="en-US" sz="2000" dirty="0" smtClean="0"/>
              <a:t>stones- by dissolving and flushing stones out.</a:t>
            </a:r>
          </a:p>
          <a:p>
            <a:pPr lvl="1"/>
            <a:r>
              <a:rPr lang="en-US" sz="2200" b="1" i="1" u="sng" dirty="0" smtClean="0">
                <a:solidFill>
                  <a:srgbClr val="FF0000"/>
                </a:solidFill>
              </a:rPr>
              <a:t>These remedies </a:t>
            </a:r>
            <a:r>
              <a:rPr lang="en-US" sz="2200" b="1" i="1" u="sng" dirty="0">
                <a:solidFill>
                  <a:srgbClr val="FF0000"/>
                </a:solidFill>
              </a:rPr>
              <a:t>has been tried by many people, but research is be conducted to prove it’s remedial properties. Please consult your MD, prior to trying any home remedies, if you have any pre existing condition</a:t>
            </a:r>
            <a:r>
              <a:rPr lang="en-US" b="1" i="1" u="sng" dirty="0">
                <a:solidFill>
                  <a:srgbClr val="FF0000"/>
                </a:solidFill>
              </a:rPr>
              <a:t> </a:t>
            </a:r>
            <a:r>
              <a:rPr lang="en-US" dirty="0"/>
              <a:t>.</a:t>
            </a:r>
          </a:p>
          <a:p>
            <a:pPr lvl="1"/>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747147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95400"/>
          </a:xfrm>
        </p:spPr>
        <p:txBody>
          <a:bodyPr>
            <a:normAutofit fontScale="90000"/>
          </a:bodyPr>
          <a:lstStyle/>
          <a:p>
            <a:r>
              <a:rPr lang="en-US" b="1" dirty="0" smtClean="0"/>
              <a:t>Add Fresh Lemon, Lime &amp; Apple Cider Vinegar to Daily Beverages</a:t>
            </a:r>
            <a:endParaRPr lang="en-US" sz="3100" b="1" dirty="0"/>
          </a:p>
        </p:txBody>
      </p:sp>
      <p:sp>
        <p:nvSpPr>
          <p:cNvPr id="3" name="Content Placeholder 2"/>
          <p:cNvSpPr>
            <a:spLocks noGrp="1"/>
          </p:cNvSpPr>
          <p:nvPr>
            <p:ph idx="1"/>
          </p:nvPr>
        </p:nvSpPr>
        <p:spPr>
          <a:xfrm>
            <a:off x="152400" y="3352799"/>
            <a:ext cx="8839200" cy="3352801"/>
          </a:xfrm>
        </p:spPr>
        <p:txBody>
          <a:bodyPr>
            <a:normAutofit/>
          </a:bodyPr>
          <a:lstStyle/>
          <a:p>
            <a:r>
              <a:rPr lang="en-US" sz="2600" dirty="0" smtClean="0"/>
              <a:t>Citric acid in  lemon or lime - helps in effectively blocking the formation of kidney stones.</a:t>
            </a:r>
          </a:p>
          <a:p>
            <a:r>
              <a:rPr lang="en-US" sz="2400" dirty="0"/>
              <a:t>Add 1 tablespoon of apple cider vinegar to a glass of water and drink it every morning. This helps in breaking the kidney stones</a:t>
            </a:r>
            <a:r>
              <a:rPr lang="en-US" sz="2400" dirty="0" smtClean="0"/>
              <a:t>.</a:t>
            </a:r>
          </a:p>
          <a:p>
            <a:r>
              <a:rPr lang="en-US" sz="2400" dirty="0"/>
              <a:t>Lemon Juice is rich in Vitamin C, which makes it an excellent antioxidant. Mix two ounces of lemon juice and two ounces of olive oil and drink this mixture. Follow it up with a large glass of water. Drink about 10-12 glasses of water thorough out the day.</a:t>
            </a:r>
          </a:p>
          <a:p>
            <a:endParaRPr lang="en-US" sz="2400" dirty="0" smtClean="0"/>
          </a:p>
          <a:p>
            <a:endParaRPr lang="en-US" sz="2400" dirty="0"/>
          </a:p>
          <a:p>
            <a:endParaRPr lang="en-US" sz="2600" dirty="0" smtClean="0"/>
          </a:p>
          <a:p>
            <a:endParaRPr lang="en-US" sz="7400" dirty="0" smtClean="0"/>
          </a:p>
          <a:p>
            <a:endParaRPr lang="en-US" sz="7400" dirty="0" smtClean="0"/>
          </a:p>
          <a:p>
            <a:endParaRPr lang="en-US" sz="7400" dirty="0" smtClean="0"/>
          </a:p>
          <a:p>
            <a:endParaRPr lang="en-US" sz="2800" dirty="0" smtClean="0"/>
          </a:p>
          <a:p>
            <a:pPr algn="r">
              <a:buNone/>
            </a:pPr>
            <a:endParaRPr lang="en-US" sz="1600" b="1" dirty="0" smtClean="0">
              <a:latin typeface="Lucida Sans" pitchFamily="34" charset="0"/>
            </a:endParaRPr>
          </a:p>
          <a:p>
            <a:pPr algn="r">
              <a:buNone/>
            </a:pPr>
            <a:endParaRPr lang="en-US" sz="1700" b="1" dirty="0" smtClean="0">
              <a:latin typeface="Lucida Sans" pitchFamily="34" charset="0"/>
            </a:endParaRPr>
          </a:p>
          <a:p>
            <a:pPr algn="r">
              <a:buNone/>
            </a:pPr>
            <a:endParaRPr lang="en-US" sz="1700" b="1" dirty="0" smtClean="0">
              <a:latin typeface="Lucida Sans" pitchFamily="34" charset="0"/>
            </a:endParaRPr>
          </a:p>
          <a:p>
            <a:pPr algn="r">
              <a:buNone/>
            </a:pPr>
            <a:endParaRPr lang="en-US" sz="3400" b="1" dirty="0" smtClean="0">
              <a:latin typeface="Lucida Sans" pitchFamily="34" charset="0"/>
            </a:endParaRPr>
          </a:p>
          <a:p>
            <a:pPr algn="r">
              <a:buNone/>
            </a:pPr>
            <a:endParaRPr lang="en-US" sz="3400" b="1" dirty="0" smtClean="0">
              <a:latin typeface="Lucida Sans" pitchFamily="34" charset="0"/>
            </a:endParaRPr>
          </a:p>
          <a:p>
            <a:endParaRPr lang="en-US" sz="2800" dirty="0" smtClean="0"/>
          </a:p>
          <a:p>
            <a:endParaRPr lang="en-US" sz="2800" dirty="0" smtClean="0"/>
          </a:p>
          <a:p>
            <a:endParaRPr lang="en-US" sz="2800" dirty="0" smtClean="0"/>
          </a:p>
          <a:p>
            <a:endParaRPr lang="en-US" sz="2800" dirty="0" smtClean="0"/>
          </a:p>
          <a:p>
            <a:endParaRPr lang="en-US" dirty="0"/>
          </a:p>
        </p:txBody>
      </p:sp>
      <p:pic>
        <p:nvPicPr>
          <p:cNvPr id="4" name="Picture 3" descr="lemon juice &amp; apple cider.jpg"/>
          <p:cNvPicPr>
            <a:picLocks noChangeAspect="1"/>
          </p:cNvPicPr>
          <p:nvPr/>
        </p:nvPicPr>
        <p:blipFill>
          <a:blip r:embed="rId2"/>
          <a:stretch>
            <a:fillRect/>
          </a:stretch>
        </p:blipFill>
        <p:spPr>
          <a:xfrm>
            <a:off x="2057400" y="1676399"/>
            <a:ext cx="5105400" cy="14478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020762"/>
          </a:xfrm>
        </p:spPr>
        <p:txBody>
          <a:bodyPr>
            <a:normAutofit/>
          </a:bodyPr>
          <a:lstStyle/>
          <a:p>
            <a:r>
              <a:rPr lang="en-US" b="1" dirty="0" smtClean="0"/>
              <a:t>Lemon Juice &amp; Olive Oil </a:t>
            </a:r>
            <a:endParaRPr lang="en-US" sz="3100" b="1" dirty="0"/>
          </a:p>
        </p:txBody>
      </p:sp>
      <p:sp>
        <p:nvSpPr>
          <p:cNvPr id="3" name="Content Placeholder 2"/>
          <p:cNvSpPr>
            <a:spLocks noGrp="1"/>
          </p:cNvSpPr>
          <p:nvPr>
            <p:ph idx="1"/>
          </p:nvPr>
        </p:nvSpPr>
        <p:spPr>
          <a:xfrm>
            <a:off x="228600" y="1295400"/>
            <a:ext cx="8686800" cy="5529330"/>
          </a:xfrm>
        </p:spPr>
        <p:txBody>
          <a:bodyPr>
            <a:normAutofit fontScale="92500" lnSpcReduction="10000"/>
          </a:bodyPr>
          <a:lstStyle/>
          <a:p>
            <a:r>
              <a:rPr lang="en-US" sz="2400" dirty="0" smtClean="0"/>
              <a:t>Lemon Juice is rich in Vitamin C, which makes it an excellent antioxidant. </a:t>
            </a:r>
          </a:p>
          <a:p>
            <a:r>
              <a:rPr lang="en-US" sz="2400" dirty="0" smtClean="0"/>
              <a:t>Mix two ounces of lemon juice and two ounces of olive oil and drink this mixture. Follow it up with a large glass of water. Drink about 10-12 glasses of water thorough out the day.</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i="1" u="sng" dirty="0" smtClean="0">
                <a:solidFill>
                  <a:srgbClr val="FF0000"/>
                </a:solidFill>
              </a:rPr>
              <a:t>This remedy has been tried by many people, but research is be conducted to prove it’s remedial properties. Please consult your MD, prior to trying any home remedies, if you have any pre existing condition </a:t>
            </a:r>
            <a:r>
              <a:rPr lang="en-US" sz="2400" dirty="0" smtClean="0"/>
              <a:t>.</a:t>
            </a:r>
          </a:p>
          <a:p>
            <a:endParaRPr lang="en-US" sz="2400" dirty="0" smtClean="0"/>
          </a:p>
          <a:p>
            <a:endParaRPr lang="en-US" sz="2800" dirty="0"/>
          </a:p>
        </p:txBody>
      </p:sp>
      <p:pic>
        <p:nvPicPr>
          <p:cNvPr id="4" name="Picture 3" descr="Olive-Oil-Lemon-Juice.jpg"/>
          <p:cNvPicPr>
            <a:picLocks noChangeAspect="1"/>
          </p:cNvPicPr>
          <p:nvPr/>
        </p:nvPicPr>
        <p:blipFill>
          <a:blip r:embed="rId2"/>
          <a:stretch>
            <a:fillRect/>
          </a:stretch>
        </p:blipFill>
        <p:spPr>
          <a:xfrm>
            <a:off x="2514600" y="2895600"/>
            <a:ext cx="4156512" cy="2346255"/>
          </a:xfrm>
          <a:prstGeom prst="rect">
            <a:avLst/>
          </a:prstGeom>
        </p:spPr>
      </p:pic>
    </p:spTree>
    <p:extLst>
      <p:ext uri="{BB962C8B-B14F-4D97-AF65-F5344CB8AC3E}">
        <p14:creationId xmlns:p14="http://schemas.microsoft.com/office/powerpoint/2010/main" val="2649608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Low Purine Diet for Uric Acid Stones</a:t>
            </a:r>
            <a:endParaRPr lang="en-US" dirty="0"/>
          </a:p>
        </p:txBody>
      </p:sp>
      <p:sp>
        <p:nvSpPr>
          <p:cNvPr id="3" name="Content Placeholder 2"/>
          <p:cNvSpPr>
            <a:spLocks noGrp="1"/>
          </p:cNvSpPr>
          <p:nvPr>
            <p:ph idx="1"/>
          </p:nvPr>
        </p:nvSpPr>
        <p:spPr/>
        <p:txBody>
          <a:bodyPr/>
          <a:lstStyle/>
          <a:p>
            <a:r>
              <a:rPr lang="en-US" dirty="0" smtClean="0"/>
              <a:t>Purine is natural substance that is found in  mainly in animal protein foods</a:t>
            </a:r>
          </a:p>
          <a:p>
            <a:r>
              <a:rPr lang="en-US" dirty="0" smtClean="0"/>
              <a:t>When body digest purine , it  produces a waste product – Uric acid</a:t>
            </a:r>
          </a:p>
          <a:p>
            <a:r>
              <a:rPr lang="en-US" dirty="0" smtClean="0"/>
              <a:t>Build up of uric acid crystals leads to kidney stones and also leads to gout.</a:t>
            </a:r>
          </a:p>
          <a:p>
            <a:r>
              <a:rPr lang="en-US" dirty="0" smtClean="0"/>
              <a:t>Foods to limit on low purine diet- legumes, beans, high fat foods.</a:t>
            </a:r>
            <a:endParaRPr lang="en-US" dirty="0"/>
          </a:p>
        </p:txBody>
      </p:sp>
    </p:spTree>
    <p:extLst>
      <p:ext uri="{BB962C8B-B14F-4D97-AF65-F5344CB8AC3E}">
        <p14:creationId xmlns:p14="http://schemas.microsoft.com/office/powerpoint/2010/main" val="149891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Low purine Foods</a:t>
            </a:r>
            <a:endParaRPr lang="en-US" dirty="0"/>
          </a:p>
        </p:txBody>
      </p:sp>
      <p:sp>
        <p:nvSpPr>
          <p:cNvPr id="3" name="Content Placeholder 2"/>
          <p:cNvSpPr>
            <a:spLocks noGrp="1"/>
          </p:cNvSpPr>
          <p:nvPr>
            <p:ph idx="1"/>
          </p:nvPr>
        </p:nvSpPr>
        <p:spPr/>
        <p:txBody>
          <a:bodyPr>
            <a:normAutofit lnSpcReduction="10000"/>
          </a:bodyPr>
          <a:lstStyle/>
          <a:p>
            <a:r>
              <a:rPr lang="en-US" dirty="0" smtClean="0"/>
              <a:t>Rely on plant based proteins- ( myth that beans are high in uric acid)</a:t>
            </a:r>
          </a:p>
          <a:p>
            <a:r>
              <a:rPr lang="en-US" dirty="0" smtClean="0"/>
              <a:t>Eat several servings of fiber rich plant foods- such as whole grains , vegetables &amp; fruits</a:t>
            </a:r>
          </a:p>
          <a:p>
            <a:r>
              <a:rPr lang="en-US" dirty="0" smtClean="0"/>
              <a:t>Minimize intake of refined carbohydrates ( white products, sugar, high fructose corn syrup)</a:t>
            </a:r>
          </a:p>
          <a:p>
            <a:r>
              <a:rPr lang="en-US" dirty="0" smtClean="0"/>
              <a:t>Drink 2-3 L of water/day</a:t>
            </a:r>
          </a:p>
          <a:p>
            <a:r>
              <a:rPr lang="en-US" dirty="0" smtClean="0"/>
              <a:t>Maintain Healthy Body weight </a:t>
            </a:r>
            <a:endParaRPr lang="en-US" dirty="0"/>
          </a:p>
        </p:txBody>
      </p:sp>
    </p:spTree>
    <p:extLst>
      <p:ext uri="{BB962C8B-B14F-4D97-AF65-F5344CB8AC3E}">
        <p14:creationId xmlns:p14="http://schemas.microsoft.com/office/powerpoint/2010/main" val="2615447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15962"/>
          </a:xfrm>
        </p:spPr>
        <p:txBody>
          <a:bodyPr>
            <a:normAutofit fontScale="90000"/>
          </a:bodyPr>
          <a:lstStyle/>
          <a:p>
            <a:r>
              <a:rPr lang="en-US" dirty="0" smtClean="0"/>
              <a:t>Home Remedies for Uric acid stones</a:t>
            </a:r>
            <a:endParaRPr lang="en-US" dirty="0"/>
          </a:p>
        </p:txBody>
      </p:sp>
      <p:sp>
        <p:nvSpPr>
          <p:cNvPr id="3" name="Content Placeholder 2"/>
          <p:cNvSpPr>
            <a:spLocks noGrp="1"/>
          </p:cNvSpPr>
          <p:nvPr>
            <p:ph idx="1"/>
          </p:nvPr>
        </p:nvSpPr>
        <p:spPr>
          <a:xfrm>
            <a:off x="533400" y="1295400"/>
            <a:ext cx="8229600" cy="4525963"/>
          </a:xfrm>
        </p:spPr>
        <p:txBody>
          <a:bodyPr>
            <a:noAutofit/>
          </a:bodyPr>
          <a:lstStyle/>
          <a:p>
            <a:r>
              <a:rPr lang="en-US" sz="2400" dirty="0" smtClean="0"/>
              <a:t>Include Lemons &amp; limes in your diet</a:t>
            </a:r>
          </a:p>
          <a:p>
            <a:r>
              <a:rPr lang="en-US" sz="2400" dirty="0" smtClean="0"/>
              <a:t>Include all berries, apples, bananas in your diet- due to anti oxidant &amp; anti inflammatory properties</a:t>
            </a:r>
          </a:p>
          <a:p>
            <a:r>
              <a:rPr lang="en-US" sz="2400" dirty="0" smtClean="0"/>
              <a:t>Include vegetable juice- such as celery, cucumber, beets and carrots – have very beneficial effects.</a:t>
            </a:r>
          </a:p>
          <a:p>
            <a:r>
              <a:rPr lang="en-US" sz="2400" dirty="0"/>
              <a:t>Foods rich in Vitamin C for Uric Acid • Include Vitamin C rich foods and supplements in your daily diet to reduce uric acid in the body. It disintegrates uric acid and forces it out of the body through urine</a:t>
            </a:r>
            <a:r>
              <a:rPr lang="en-US" sz="2400" dirty="0" smtClean="0"/>
              <a:t>.</a:t>
            </a:r>
          </a:p>
          <a:p>
            <a:r>
              <a:rPr lang="en-US" sz="2400" dirty="0" smtClean="0"/>
              <a:t> </a:t>
            </a:r>
            <a:r>
              <a:rPr lang="en-US" sz="2400" dirty="0"/>
              <a:t>Good sources of vitamin C are </a:t>
            </a:r>
            <a:r>
              <a:rPr lang="en-US" sz="2400" dirty="0" err="1"/>
              <a:t>Amla</a:t>
            </a:r>
            <a:r>
              <a:rPr lang="en-US" sz="2400" dirty="0"/>
              <a:t>, Guava, Kiwi, Sweet lime, oranges, capsicum, lemon, tomato and green leafy veg. </a:t>
            </a:r>
          </a:p>
        </p:txBody>
      </p:sp>
    </p:spTree>
    <p:extLst>
      <p:ext uri="{BB962C8B-B14F-4D97-AF65-F5344CB8AC3E}">
        <p14:creationId xmlns:p14="http://schemas.microsoft.com/office/powerpoint/2010/main" val="154470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r>
              <a:rPr lang="en-US" sz="2400" dirty="0" smtClean="0"/>
              <a:t>Eating </a:t>
            </a:r>
            <a:r>
              <a:rPr lang="en-US" sz="2400" dirty="0"/>
              <a:t>grains that are more alkaline such as </a:t>
            </a:r>
            <a:r>
              <a:rPr lang="en-US" sz="2400" dirty="0" err="1"/>
              <a:t>Jawar</a:t>
            </a:r>
            <a:r>
              <a:rPr lang="en-US" sz="2400" dirty="0"/>
              <a:t>, </a:t>
            </a:r>
            <a:r>
              <a:rPr lang="en-US" sz="2400" dirty="0" err="1"/>
              <a:t>Bajra</a:t>
            </a:r>
            <a:r>
              <a:rPr lang="en-US" sz="2400" dirty="0"/>
              <a:t> are helpful to reduce the level of uric acid in the </a:t>
            </a:r>
            <a:r>
              <a:rPr lang="en-US" sz="2400" dirty="0" smtClean="0"/>
              <a:t>body.</a:t>
            </a:r>
          </a:p>
          <a:p>
            <a:r>
              <a:rPr lang="en-US" sz="2400" dirty="0"/>
              <a:t>Drink apple cider vinegar. Add 3 teaspoons of vinegar to 8 ounces of water and have it 2-3 times every day to treat uric </a:t>
            </a:r>
            <a:r>
              <a:rPr lang="en-US" sz="2400" dirty="0" smtClean="0"/>
              <a:t>acid.</a:t>
            </a:r>
          </a:p>
          <a:p>
            <a:r>
              <a:rPr lang="en-US" sz="2400" dirty="0"/>
              <a:t>Celery Seeds for Uric Acid • This is a popular home remedy to lower uric acid levels in the body. Have celery seeds extract to get best </a:t>
            </a:r>
            <a:r>
              <a:rPr lang="en-US" sz="2400" dirty="0" smtClean="0"/>
              <a:t>results.</a:t>
            </a:r>
          </a:p>
          <a:p>
            <a:r>
              <a:rPr lang="en-US" sz="2000" b="1" i="1" u="sng" dirty="0">
                <a:solidFill>
                  <a:srgbClr val="FF0000"/>
                </a:solidFill>
              </a:rPr>
              <a:t>These remedies has been tried by many people, but research is be conducted to prove it’s remedial properties. Please consult your MD, prior to trying any home remedies, if you have any pre existing condition </a:t>
            </a:r>
            <a:r>
              <a:rPr lang="en-US" sz="2000" u="sng" dirty="0"/>
              <a:t>.</a:t>
            </a:r>
          </a:p>
          <a:p>
            <a:endParaRPr lang="en-US" sz="2400" dirty="0"/>
          </a:p>
        </p:txBody>
      </p:sp>
    </p:spTree>
    <p:extLst>
      <p:ext uri="{BB962C8B-B14F-4D97-AF65-F5344CB8AC3E}">
        <p14:creationId xmlns:p14="http://schemas.microsoft.com/office/powerpoint/2010/main" val="147670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t>Magnesium </a:t>
            </a:r>
            <a:r>
              <a:rPr lang="en-US" sz="2800" b="1" dirty="0" smtClean="0"/>
              <a:t>for Kidney Stones</a:t>
            </a:r>
            <a:endParaRPr lang="en-US" sz="2800" b="1" dirty="0"/>
          </a:p>
        </p:txBody>
      </p:sp>
      <p:sp>
        <p:nvSpPr>
          <p:cNvPr id="3" name="Content Placeholder 2"/>
          <p:cNvSpPr>
            <a:spLocks noGrp="1"/>
          </p:cNvSpPr>
          <p:nvPr>
            <p:ph idx="1"/>
          </p:nvPr>
        </p:nvSpPr>
        <p:spPr>
          <a:xfrm>
            <a:off x="228600" y="4343400"/>
            <a:ext cx="8686800" cy="2286000"/>
          </a:xfrm>
        </p:spPr>
        <p:txBody>
          <a:bodyPr>
            <a:normAutofit fontScale="25000" lnSpcReduction="20000"/>
          </a:bodyPr>
          <a:lstStyle/>
          <a:p>
            <a:r>
              <a:rPr lang="en-US" sz="9600" dirty="0" smtClean="0"/>
              <a:t>Intake of foods rich in magnesium is very helpful in preventing formation of kidney stones and in dissolving existing stones. Foods like  banana, brazil nut, strawberry, artichoke, low fat yoghurt, pumpkin seeds, soybeans, black tea, cashew and pine nut can be added to the diet for better results in dissolving kidney stones naturally.</a:t>
            </a:r>
            <a:endParaRPr lang="en-US" sz="6400" b="1" dirty="0" smtClean="0">
              <a:latin typeface="Lucida Sans" pitchFamily="34" charset="0"/>
            </a:endParaRPr>
          </a:p>
          <a:p>
            <a:pPr algn="r"/>
            <a:endParaRPr lang="en-US" sz="6400" b="1" dirty="0" smtClean="0">
              <a:latin typeface="Lucida Sans" pitchFamily="34" charset="0"/>
            </a:endParaRPr>
          </a:p>
        </p:txBody>
      </p:sp>
      <p:pic>
        <p:nvPicPr>
          <p:cNvPr id="5" name="Picture 4" descr="magnesium 1.jpg"/>
          <p:cNvPicPr>
            <a:picLocks noChangeAspect="1"/>
          </p:cNvPicPr>
          <p:nvPr/>
        </p:nvPicPr>
        <p:blipFill>
          <a:blip r:embed="rId2"/>
          <a:stretch>
            <a:fillRect/>
          </a:stretch>
        </p:blipFill>
        <p:spPr>
          <a:xfrm>
            <a:off x="1600200" y="1371600"/>
            <a:ext cx="5791200" cy="285363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200" b="1" i="1" dirty="0" smtClean="0"/>
              <a:t>Thank You</a:t>
            </a:r>
            <a:endParaRPr lang="en-US" sz="7200" b="1" i="1" dirty="0"/>
          </a:p>
        </p:txBody>
      </p:sp>
    </p:spTree>
    <p:extLst>
      <p:ext uri="{BB962C8B-B14F-4D97-AF65-F5344CB8AC3E}">
        <p14:creationId xmlns:p14="http://schemas.microsoft.com/office/powerpoint/2010/main" val="378071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dirty="0" smtClean="0"/>
              <a:t>Causes of Kidney stones</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pPr marL="0" indent="0">
              <a:buNone/>
            </a:pPr>
            <a:endParaRPr lang="en-US" dirty="0" smtClean="0"/>
          </a:p>
          <a:p>
            <a:pPr marL="400050"/>
            <a:r>
              <a:rPr lang="en-US" sz="2000" b="1" dirty="0" smtClean="0"/>
              <a:t>Dehydration</a:t>
            </a:r>
          </a:p>
          <a:p>
            <a:r>
              <a:rPr lang="en-US" sz="2000" b="1" dirty="0" smtClean="0"/>
              <a:t>High Sodium Intake</a:t>
            </a:r>
          </a:p>
          <a:p>
            <a:r>
              <a:rPr lang="en-US" sz="2000" b="1" dirty="0" smtClean="0"/>
              <a:t>High Doses of Vitamin C </a:t>
            </a:r>
            <a:r>
              <a:rPr lang="en-US" sz="2000" dirty="0" smtClean="0"/>
              <a:t>supplementation ( &gt; 1000mg)</a:t>
            </a:r>
          </a:p>
          <a:p>
            <a:r>
              <a:rPr lang="en-US" sz="2000" b="1" dirty="0" smtClean="0"/>
              <a:t>High Urinary Calcium- </a:t>
            </a:r>
            <a:r>
              <a:rPr lang="en-US" sz="2000" dirty="0" smtClean="0"/>
              <a:t>possible due to toxicity from high supplement intake or </a:t>
            </a:r>
            <a:r>
              <a:rPr lang="en-US" sz="2000" dirty="0" err="1" smtClean="0"/>
              <a:t>Vit</a:t>
            </a:r>
            <a:r>
              <a:rPr lang="en-US" sz="2000" dirty="0" smtClean="0"/>
              <a:t> D toxicity – levels &gt; 150mg</a:t>
            </a:r>
          </a:p>
          <a:p>
            <a:r>
              <a:rPr lang="en-US" sz="2000" dirty="0" smtClean="0"/>
              <a:t> </a:t>
            </a:r>
            <a:r>
              <a:rPr lang="en-US" sz="2000" b="1" dirty="0"/>
              <a:t>High oxalates </a:t>
            </a:r>
            <a:r>
              <a:rPr lang="en-US" sz="2000" dirty="0"/>
              <a:t>in the urine increases the risk of calcium oxalate kidney </a:t>
            </a:r>
            <a:r>
              <a:rPr lang="en-US" sz="2000" dirty="0" smtClean="0"/>
              <a:t>stones.  Vitamin </a:t>
            </a:r>
            <a:r>
              <a:rPr lang="en-US" sz="2000" dirty="0"/>
              <a:t>B6 deficiencies also increase levels of oxalates in the </a:t>
            </a:r>
            <a:r>
              <a:rPr lang="en-US" sz="2000" dirty="0" smtClean="0"/>
              <a:t>urine</a:t>
            </a:r>
          </a:p>
          <a:p>
            <a:r>
              <a:rPr lang="en-US" sz="2000" dirty="0" smtClean="0"/>
              <a:t>Decrease in Urine PH levels </a:t>
            </a:r>
            <a:endParaRPr lang="en-US" sz="2000" b="1" dirty="0" smtClean="0"/>
          </a:p>
          <a:p>
            <a:r>
              <a:rPr lang="en-US" sz="2000" b="1" dirty="0" smtClean="0"/>
              <a:t>High </a:t>
            </a:r>
            <a:r>
              <a:rPr lang="en-US" sz="2000" b="1" dirty="0"/>
              <a:t>Uric Acid Levels:  </a:t>
            </a:r>
            <a:r>
              <a:rPr lang="en-US" sz="2000" dirty="0"/>
              <a:t>Elevated uric acid is also associated with gout and cardiovascular </a:t>
            </a:r>
            <a:r>
              <a:rPr lang="en-US" sz="2000" dirty="0" smtClean="0"/>
              <a:t>disease &amp; uric acid stones. </a:t>
            </a:r>
            <a:r>
              <a:rPr lang="en-US" sz="2000" dirty="0"/>
              <a:t> High uric acid is most commonly </a:t>
            </a:r>
            <a:r>
              <a:rPr lang="en-US" sz="2000" dirty="0" smtClean="0"/>
              <a:t>seen </a:t>
            </a:r>
            <a:r>
              <a:rPr lang="en-US" sz="2000" dirty="0"/>
              <a:t>with high fructose consumption</a:t>
            </a:r>
            <a:r>
              <a:rPr lang="en-US" sz="2000" dirty="0" smtClean="0"/>
              <a:t>.</a:t>
            </a:r>
          </a:p>
          <a:p>
            <a:pPr marL="0" indent="0" algn="ctr">
              <a:buNone/>
            </a:pPr>
            <a:r>
              <a:rPr lang="en-US" sz="2800" b="1" i="1" dirty="0" smtClean="0"/>
              <a:t>“Its Most Important to Find out the cause of your kidney stone”</a:t>
            </a:r>
            <a:endParaRPr lang="en-US" sz="2800" b="1" i="1" dirty="0"/>
          </a:p>
        </p:txBody>
      </p:sp>
    </p:spTree>
    <p:extLst>
      <p:ext uri="{BB962C8B-B14F-4D97-AF65-F5344CB8AC3E}">
        <p14:creationId xmlns:p14="http://schemas.microsoft.com/office/powerpoint/2010/main" val="229100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Kidney Stones</a:t>
            </a:r>
            <a:endParaRPr lang="en-US" dirty="0"/>
          </a:p>
        </p:txBody>
      </p:sp>
      <p:sp>
        <p:nvSpPr>
          <p:cNvPr id="3" name="Content Placeholder 2"/>
          <p:cNvSpPr>
            <a:spLocks noGrp="1"/>
          </p:cNvSpPr>
          <p:nvPr>
            <p:ph idx="1"/>
          </p:nvPr>
        </p:nvSpPr>
        <p:spPr/>
        <p:txBody>
          <a:bodyPr/>
          <a:lstStyle/>
          <a:p>
            <a:r>
              <a:rPr lang="en-US" dirty="0" smtClean="0"/>
              <a:t>Calcium Oxalate Stones</a:t>
            </a:r>
          </a:p>
          <a:p>
            <a:r>
              <a:rPr lang="en-US" dirty="0" smtClean="0"/>
              <a:t>Uric Acid Stones</a:t>
            </a:r>
          </a:p>
          <a:p>
            <a:r>
              <a:rPr lang="en-US" dirty="0" smtClean="0"/>
              <a:t>Calcium Phosphate stones</a:t>
            </a:r>
          </a:p>
          <a:p>
            <a:r>
              <a:rPr lang="en-US" dirty="0" smtClean="0"/>
              <a:t>Cystine Stones</a:t>
            </a:r>
            <a:endParaRPr lang="en-US" dirty="0"/>
          </a:p>
        </p:txBody>
      </p:sp>
    </p:spTree>
    <p:extLst>
      <p:ext uri="{BB962C8B-B14F-4D97-AF65-F5344CB8AC3E}">
        <p14:creationId xmlns:p14="http://schemas.microsoft.com/office/powerpoint/2010/main" val="1008379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715962"/>
          </a:xfrm>
        </p:spPr>
        <p:txBody>
          <a:bodyPr>
            <a:normAutofit fontScale="90000"/>
          </a:bodyPr>
          <a:lstStyle/>
          <a:p>
            <a:r>
              <a:rPr lang="en-US" dirty="0" smtClean="0"/>
              <a:t>Calcium Oxalate Stones</a:t>
            </a:r>
            <a:endParaRPr lang="en-US" dirty="0"/>
          </a:p>
        </p:txBody>
      </p:sp>
      <p:pic>
        <p:nvPicPr>
          <p:cNvPr id="2050" name="Picture 2" descr="http://333oee3bik6e1t8q4y139009mcg.wpengine.netdna-cdn.com/wp-content/uploads/2015/06/LOWOXALATES_DietList_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382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269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High Oxalates foods</a:t>
            </a:r>
            <a:endParaRPr lang="en-US" dirty="0"/>
          </a:p>
        </p:txBody>
      </p:sp>
      <p:pic>
        <p:nvPicPr>
          <p:cNvPr id="1026" name="Picture 2" descr="Image result for high oxalate foo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229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10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AutoImmuneHighOxalatesP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229600" cy="658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23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Fluid Intake</a:t>
            </a:r>
            <a:endParaRPr lang="en-US" sz="2800" b="1" dirty="0"/>
          </a:p>
        </p:txBody>
      </p:sp>
      <p:sp>
        <p:nvSpPr>
          <p:cNvPr id="3" name="Content Placeholder 2"/>
          <p:cNvSpPr>
            <a:spLocks noGrp="1"/>
          </p:cNvSpPr>
          <p:nvPr>
            <p:ph idx="1"/>
          </p:nvPr>
        </p:nvSpPr>
        <p:spPr>
          <a:xfrm>
            <a:off x="304800" y="4343400"/>
            <a:ext cx="8610600" cy="2362200"/>
          </a:xfrm>
        </p:spPr>
        <p:txBody>
          <a:bodyPr>
            <a:normAutofit fontScale="92500" lnSpcReduction="20000"/>
          </a:bodyPr>
          <a:lstStyle/>
          <a:p>
            <a:r>
              <a:rPr lang="en-US" sz="2400" dirty="0" smtClean="0"/>
              <a:t>Drinking </a:t>
            </a:r>
            <a:r>
              <a:rPr lang="en-US" sz="2400" dirty="0"/>
              <a:t>lots of water helps flush out toxins that accumulate in the kidney. </a:t>
            </a:r>
            <a:endParaRPr lang="en-US" sz="2400" dirty="0" smtClean="0"/>
          </a:p>
          <a:p>
            <a:r>
              <a:rPr lang="en-US" sz="2400" dirty="0" smtClean="0"/>
              <a:t>Drinking </a:t>
            </a:r>
            <a:r>
              <a:rPr lang="en-US" sz="2400" dirty="0"/>
              <a:t>water is an excellent preventive measure to avoid formation of kidney stones. </a:t>
            </a:r>
            <a:endParaRPr lang="en-US" sz="2400" dirty="0" smtClean="0"/>
          </a:p>
          <a:p>
            <a:r>
              <a:rPr lang="en-US" sz="2400" dirty="0" smtClean="0"/>
              <a:t>Ensure </a:t>
            </a:r>
            <a:r>
              <a:rPr lang="en-US" sz="2400" dirty="0"/>
              <a:t>plenty of fluids in take to prevent urine from becoming </a:t>
            </a:r>
            <a:r>
              <a:rPr lang="en-US" sz="2400" dirty="0" smtClean="0"/>
              <a:t>concentrated. </a:t>
            </a:r>
          </a:p>
          <a:p>
            <a:r>
              <a:rPr lang="en-US" sz="2400" dirty="0" smtClean="0"/>
              <a:t>Drink at least  64-96 Oz of water/ day </a:t>
            </a:r>
            <a:endParaRPr lang="en-US" sz="2400" dirty="0"/>
          </a:p>
          <a:p>
            <a:endParaRPr lang="en-US" sz="2400" b="1" dirty="0" smtClean="0"/>
          </a:p>
          <a:p>
            <a:endParaRPr lang="en-US" sz="2400" b="1" dirty="0" smtClean="0"/>
          </a:p>
          <a:p>
            <a:endParaRPr lang="en-US" dirty="0"/>
          </a:p>
        </p:txBody>
      </p:sp>
      <p:pic>
        <p:nvPicPr>
          <p:cNvPr id="4" name="Picture 3" descr="fluid intake 1.jpg"/>
          <p:cNvPicPr>
            <a:picLocks noChangeAspect="1"/>
          </p:cNvPicPr>
          <p:nvPr/>
        </p:nvPicPr>
        <p:blipFill>
          <a:blip r:embed="rId2"/>
          <a:stretch>
            <a:fillRect/>
          </a:stretch>
        </p:blipFill>
        <p:spPr>
          <a:xfrm>
            <a:off x="1828800" y="1219200"/>
            <a:ext cx="5105400" cy="303827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Limit Salt Intake </a:t>
            </a:r>
            <a:endParaRPr lang="en-US" sz="3100" b="1" dirty="0"/>
          </a:p>
        </p:txBody>
      </p:sp>
      <p:sp>
        <p:nvSpPr>
          <p:cNvPr id="3" name="Content Placeholder 2"/>
          <p:cNvSpPr>
            <a:spLocks noGrp="1"/>
          </p:cNvSpPr>
          <p:nvPr>
            <p:ph idx="1"/>
          </p:nvPr>
        </p:nvSpPr>
        <p:spPr>
          <a:xfrm>
            <a:off x="228600" y="1600200"/>
            <a:ext cx="8763000" cy="5029200"/>
          </a:xfrm>
        </p:spPr>
        <p:txBody>
          <a:bodyPr>
            <a:normAutofit fontScale="92500" lnSpcReduction="20000"/>
          </a:bodyPr>
          <a:lstStyle/>
          <a:p>
            <a:r>
              <a:rPr lang="en-US" sz="2800" dirty="0" smtClean="0"/>
              <a:t>Reduce the amount of salt you eat </a:t>
            </a:r>
          </a:p>
          <a:p>
            <a:r>
              <a:rPr lang="en-US" sz="2800" dirty="0" smtClean="0"/>
              <a:t>Aim for no more than 2500mg of salt / day </a:t>
            </a:r>
          </a:p>
          <a:p>
            <a:r>
              <a:rPr lang="en-US" sz="2800" dirty="0" smtClean="0"/>
              <a:t>Avoid all processed foods.</a:t>
            </a:r>
          </a:p>
          <a:p>
            <a:r>
              <a:rPr lang="en-US" sz="2800" dirty="0"/>
              <a:t>Sodium, often from salt, causes the kidneys to excrete more calcium into the urine. </a:t>
            </a:r>
            <a:endParaRPr lang="en-US" sz="2800" dirty="0" smtClean="0"/>
          </a:p>
          <a:p>
            <a:r>
              <a:rPr lang="en-US" sz="2800" dirty="0" smtClean="0"/>
              <a:t>High </a:t>
            </a:r>
            <a:r>
              <a:rPr lang="en-US" sz="2800" dirty="0"/>
              <a:t>concentrations of calcium in the urine combine with oxalate and phosphorus to form stones</a:t>
            </a:r>
            <a:r>
              <a:rPr lang="en-US" sz="2800" dirty="0" smtClean="0"/>
              <a:t>.</a:t>
            </a:r>
          </a:p>
          <a:p>
            <a:r>
              <a:rPr lang="en-US" sz="2800" dirty="0" smtClean="0"/>
              <a:t> </a:t>
            </a:r>
            <a:r>
              <a:rPr lang="en-US" sz="2800" dirty="0"/>
              <a:t>Reducing sodium intake is preferred to reducing calcium intake</a:t>
            </a:r>
            <a:endParaRPr lang="en-US" sz="2800" dirty="0" smtClean="0"/>
          </a:p>
          <a:p>
            <a:r>
              <a:rPr lang="en-US" sz="2800" dirty="0" smtClean="0"/>
              <a:t>Limit Dairy products intake to 2 serving per day of low fat products. </a:t>
            </a:r>
          </a:p>
          <a:p>
            <a:r>
              <a:rPr lang="en-US" sz="2800" dirty="0" smtClean="0"/>
              <a:t>Include plant based protein sources- such Quinoa, lentils, pulses, dried beans- also low in oxalates</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1600" dirty="0" smtClean="0">
              <a:latin typeface="Lucida Sans" pitchFamily="34" charset="0"/>
            </a:endParaRPr>
          </a:p>
          <a:p>
            <a:pPr marL="0" indent="0">
              <a:buNone/>
            </a:pPr>
            <a:endParaRPr lang="en-US" sz="2800" dirty="0" smtClean="0"/>
          </a:p>
          <a:p>
            <a:endParaRPr lang="en-US" sz="2800" dirty="0"/>
          </a:p>
        </p:txBody>
      </p:sp>
      <p:pic>
        <p:nvPicPr>
          <p:cNvPr id="4" name="Picture 3" descr="salt.jpg"/>
          <p:cNvPicPr>
            <a:picLocks noChangeAspect="1"/>
          </p:cNvPicPr>
          <p:nvPr/>
        </p:nvPicPr>
        <p:blipFill>
          <a:blip r:embed="rId2"/>
          <a:stretch>
            <a:fillRect/>
          </a:stretch>
        </p:blipFill>
        <p:spPr>
          <a:xfrm>
            <a:off x="7620000" y="23019"/>
            <a:ext cx="1219200" cy="16462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Enough Calcium from Foods</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sz="2400" dirty="0" smtClean="0"/>
              <a:t>Calcium </a:t>
            </a:r>
            <a:r>
              <a:rPr lang="en-US" sz="2400" dirty="0"/>
              <a:t>from food does not increase the risk of calcium oxalate stones. Calcium in the digestive tract binds to oxalate from food and keeps it from entering the blood, and then the urinary tract, where it can form stones</a:t>
            </a:r>
            <a:r>
              <a:rPr lang="en-US" sz="2400" dirty="0" smtClean="0"/>
              <a:t>.</a:t>
            </a:r>
          </a:p>
          <a:p>
            <a:r>
              <a:rPr lang="en-US" sz="2400" dirty="0" smtClean="0"/>
              <a:t> </a:t>
            </a:r>
            <a:r>
              <a:rPr lang="en-US" sz="2400" dirty="0"/>
              <a:t>People who form calcium oxalate stones should include 800 mg of calcium in their diet every day, not only for kidney stone prevention but also to maintain bone density. </a:t>
            </a:r>
            <a:endParaRPr lang="en-US" sz="2400" dirty="0" smtClean="0"/>
          </a:p>
          <a:p>
            <a:r>
              <a:rPr lang="en-US" sz="2400" dirty="0" smtClean="0"/>
              <a:t>A </a:t>
            </a:r>
            <a:r>
              <a:rPr lang="en-US" sz="2400" dirty="0"/>
              <a:t>cup of low-fat milk contains 300 mg of calcium. Other dairy products such as yogurt are also high in calcium. </a:t>
            </a:r>
            <a:endParaRPr lang="en-US" sz="2400" dirty="0" smtClean="0"/>
          </a:p>
          <a:p>
            <a:r>
              <a:rPr lang="en-US" sz="2400" dirty="0" smtClean="0"/>
              <a:t>For </a:t>
            </a:r>
            <a:r>
              <a:rPr lang="en-US" sz="2400" dirty="0"/>
              <a:t>people who have lactose intolerance and must avoid dairy products, orange juice fortified with calcium or dairy with reduced lactose content may be alternatives. </a:t>
            </a:r>
            <a:endParaRPr lang="en-US" sz="2400" dirty="0" smtClean="0"/>
          </a:p>
          <a:p>
            <a:r>
              <a:rPr lang="en-US" sz="2400" dirty="0" smtClean="0"/>
              <a:t>Calcium </a:t>
            </a:r>
            <a:r>
              <a:rPr lang="en-US" sz="2400" dirty="0"/>
              <a:t>supplements may increase the risk of calcium oxalate stones if they are not taken with food. Always take calcium supplements with meals, </a:t>
            </a:r>
          </a:p>
        </p:txBody>
      </p:sp>
    </p:spTree>
    <p:extLst>
      <p:ext uri="{BB962C8B-B14F-4D97-AF65-F5344CB8AC3E}">
        <p14:creationId xmlns:p14="http://schemas.microsoft.com/office/powerpoint/2010/main" val="3568802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1248</Words>
  <Application>Microsoft Office PowerPoint</Application>
  <PresentationFormat>On-screen Show (4:3)</PresentationFormat>
  <Paragraphs>114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Lucida Sans</vt:lpstr>
      <vt:lpstr>Office Theme</vt:lpstr>
      <vt:lpstr>Nutrition Management For Kidney Stones</vt:lpstr>
      <vt:lpstr>Causes of Kidney stones</vt:lpstr>
      <vt:lpstr>Types of Kidney Stones</vt:lpstr>
      <vt:lpstr>Calcium Oxalate Stones</vt:lpstr>
      <vt:lpstr>Limit High Oxalates foods</vt:lpstr>
      <vt:lpstr>PowerPoint Presentation</vt:lpstr>
      <vt:lpstr>Fluid Intake</vt:lpstr>
      <vt:lpstr>Limit Salt Intake </vt:lpstr>
      <vt:lpstr>Getting Enough Calcium from Foods </vt:lpstr>
      <vt:lpstr>Home remedies for oxalate Stones</vt:lpstr>
      <vt:lpstr>Add Fresh Lemon, Lime &amp; Apple Cider Vinegar to Daily Beverages</vt:lpstr>
      <vt:lpstr>Lemon Juice &amp; Olive Oil </vt:lpstr>
      <vt:lpstr>Low Purine Diet for Uric Acid Stones</vt:lpstr>
      <vt:lpstr>Low purine Foods</vt:lpstr>
      <vt:lpstr>Home Remedies for Uric acid stones</vt:lpstr>
      <vt:lpstr>PowerPoint Presentation</vt:lpstr>
      <vt:lpstr>Magnesium for Kidney Stones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Foods to Eat in Kidney Stones</dc:title>
  <dc:creator>Rasik Shah</dc:creator>
  <cp:lastModifiedBy>Leslie Salguero</cp:lastModifiedBy>
  <cp:revision>67</cp:revision>
  <dcterms:created xsi:type="dcterms:W3CDTF">2006-08-16T00:00:00Z</dcterms:created>
  <dcterms:modified xsi:type="dcterms:W3CDTF">2017-06-06T16:26:52Z</dcterms:modified>
</cp:coreProperties>
</file>